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7" r:id="rId2"/>
    <p:sldId id="297" r:id="rId3"/>
    <p:sldId id="30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01" r:id="rId14"/>
    <p:sldId id="298" r:id="rId15"/>
    <p:sldId id="299" r:id="rId16"/>
    <p:sldId id="29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1DB95-EEF7-4BB0-AFD9-9EA214C441FA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C5C8D-2C02-4548-A650-6C6760C54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7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049625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2934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58518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7FE44-897E-4B58-929A-79EDC950413C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7304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8494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4213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626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6208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4967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9989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4212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03C5B95-03CD-426B-A841-2D85383373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27584" y="2420888"/>
            <a:ext cx="7772400" cy="27705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Мутханна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Аммар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к.т.н., ассистент кафедры СС и ПД Санкт-Петербургский государственный университет телекоммуникаций им. проф.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М.А.Бонч-Бруевича</a:t>
            </a:r>
            <a:endParaRPr lang="ru" sz="2000" b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899592" y="1412777"/>
            <a:ext cx="7772400" cy="15841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</a:rPr>
              <a:t>Технология беспроводной передачи </a:t>
            </a:r>
            <a:r>
              <a:rPr lang="ru-RU" sz="36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</a:rPr>
              <a:t>данных</a:t>
            </a:r>
            <a:r>
              <a:rPr lang="en-US" sz="36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" sz="3600" b="1" dirty="0">
              <a:solidFill>
                <a:srgbClr val="DD7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6613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Пример БСС, являющейся частью сети общего пользования Интернет (концепция ИВ)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93" y="1417833"/>
            <a:ext cx="7488831" cy="48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Пример многоинтервальной (multihop) целевой (ad hoc) сети и ячеистой топологии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2060848"/>
            <a:ext cx="4579732" cy="214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936" y="3948657"/>
            <a:ext cx="4727423" cy="2304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Традиционные топологии </a:t>
            </a:r>
            <a: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сетеи</a:t>
            </a:r>
            <a:endParaRPr lang="ru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772816"/>
            <a:ext cx="720079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Связь стека </a:t>
            </a:r>
            <a:r>
              <a:rPr lang="en-US" dirty="0"/>
              <a:t>ZigBee</a:t>
            </a:r>
            <a:r>
              <a:rPr lang="ru-RU" dirty="0"/>
              <a:t> со стандартом </a:t>
            </a:r>
            <a:r>
              <a:rPr lang="en-US" dirty="0"/>
              <a:t>IEEE</a:t>
            </a:r>
            <a:r>
              <a:rPr lang="ru-RU" dirty="0"/>
              <a:t> 802.15.4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037470" cy="33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465312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Сравнительные характеристики технологий </a:t>
            </a:r>
            <a:r>
              <a:rPr lang="ru-RU" dirty="0" err="1"/>
              <a:t>Wi-Fi</a:t>
            </a:r>
            <a:r>
              <a:rPr lang="ru-RU" dirty="0"/>
              <a:t>, </a:t>
            </a:r>
            <a:r>
              <a:rPr lang="ru-RU" dirty="0" err="1"/>
              <a:t>Bluetooth</a:t>
            </a:r>
            <a:r>
              <a:rPr lang="ru-RU" dirty="0"/>
              <a:t> и </a:t>
            </a:r>
            <a:r>
              <a:rPr lang="ru-RU" dirty="0" err="1" smtClean="0"/>
              <a:t>ZigBee</a:t>
            </a:r>
            <a:endParaRPr lang="en-US" dirty="0"/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1F4D96-8888-46BE-850B-1F44B9899B8B}" type="slidenum">
              <a:rPr lang="ru-RU" altLang="ru-RU">
                <a:solidFill>
                  <a:srgbClr val="262626"/>
                </a:solidFill>
              </a:rPr>
              <a:pPr/>
              <a:t>14</a:t>
            </a:fld>
            <a:endParaRPr lang="ru-RU" altLang="ru-RU">
              <a:solidFill>
                <a:srgbClr val="26262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6175" y="1384300"/>
          <a:ext cx="6775448" cy="5049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5241"/>
                <a:gridCol w="1325470"/>
                <a:gridCol w="435679"/>
                <a:gridCol w="372999"/>
                <a:gridCol w="1325470"/>
                <a:gridCol w="600365"/>
                <a:gridCol w="615112"/>
                <a:gridCol w="615112"/>
              </a:tblGrid>
              <a:tr h="19682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Стандарты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Технологии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ZigBee 802.15.4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Bluetooth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Wi-Fi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802.11b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802.11g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802.11n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</a:tr>
              <a:tr h="196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Частота ГГц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0,868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0,915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2,4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2,4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2,4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2,4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2,4 (5)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/>
                </a:tc>
              </a:tr>
              <a:tr h="5904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Скорость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 кб/с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40 кб/с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 кб/с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 Мб/с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 Мб/с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54 Мб/с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600 (300) Мб/с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</a:tr>
              <a:tr h="3936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Исходящая мощность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 дБм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0-20 дБм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 дБм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 дБм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 дБм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</a:tr>
              <a:tr h="196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 spc="-20">
                          <a:effectLst/>
                        </a:rPr>
                        <a:t>Радиус действия, м.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10-100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10-100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150-300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</a:tr>
              <a:tr h="196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Размер стека кбайт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4-32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&gt;250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&gt;1000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&gt;1000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&gt;1000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</a:tr>
              <a:tr h="196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Размер сети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216, 264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7+1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</a:tr>
              <a:tr h="3936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Время работы от батареи, ч.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2400-24000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24-240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12-120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04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Максимальное количество элементов сети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65536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6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Безопасность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Аутентификация, кодирование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68/124 битное шифрование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Энергопотребление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Невысокое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Невысокое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Высокое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Цена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Невысокая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Невысокая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Высокая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29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Реализуемые стандарты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IEEE 802.14.5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IEEE 802.15.1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IEEE 802.11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IEEE 802.11 a,b,n,g,ah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6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Сфера применения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Сенсорные системы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Мобильные устройства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Локальные сети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637" marR="16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082604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Сравнение технических характеристик сетей дальнего радиуса действия LPWAN</a:t>
            </a:r>
            <a:endParaRPr lang="en-US" dirty="0"/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C6FB40-19C8-42EC-9060-06331D172E8A}" type="slidenum">
              <a:rPr lang="ru-RU" altLang="ru-RU">
                <a:solidFill>
                  <a:srgbClr val="262626"/>
                </a:solidFill>
              </a:rPr>
              <a:pPr/>
              <a:t>15</a:t>
            </a:fld>
            <a:endParaRPr lang="ru-RU" altLang="ru-RU">
              <a:solidFill>
                <a:srgbClr val="26262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35063" y="1263650"/>
          <a:ext cx="6488112" cy="504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726"/>
                <a:gridCol w="1344938"/>
                <a:gridCol w="1056835"/>
                <a:gridCol w="1590336"/>
                <a:gridCol w="1365277"/>
              </a:tblGrid>
              <a:tr h="360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Технические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хар</a:t>
                      </a:r>
                      <a:r>
                        <a:rPr lang="en-US" sz="1000">
                          <a:effectLst/>
                        </a:rPr>
                        <a:t>-</a:t>
                      </a:r>
                      <a:r>
                        <a:rPr lang="ru-RU" sz="1000">
                          <a:effectLst/>
                        </a:rPr>
                        <a:t>ки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LoRa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SigFox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NB</a:t>
                      </a: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IoT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Weightless P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</a:tr>
              <a:tr h="360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Метод модуляции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indent="3600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CSS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__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OFDMA/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DSSS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FDMA /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TDMA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</a:tr>
              <a:tr h="180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Диапазон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indent="3600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ISM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ISM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Лицензированный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ISM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</a:tr>
              <a:tr h="541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Скорость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0,3-50 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кбит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ru-RU" sz="1000">
                          <a:effectLst/>
                        </a:rPr>
                        <a:t>сек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бит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ru-RU" sz="1000">
                          <a:effectLst/>
                        </a:rPr>
                        <a:t>сек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UL</a:t>
                      </a:r>
                      <a:r>
                        <a:rPr lang="ru-RU" sz="1000">
                          <a:effectLst/>
                        </a:rPr>
                        <a:t>: 1-144 кбит/сек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DL</a:t>
                      </a:r>
                      <a:r>
                        <a:rPr lang="ru-RU" sz="1000">
                          <a:effectLst/>
                        </a:rPr>
                        <a:t>: 1-200 кбит/сек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0,2-</a:t>
                      </a:r>
                      <a:r>
                        <a:rPr lang="ru-RU" sz="1000">
                          <a:effectLst/>
                        </a:rPr>
                        <a:t>100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кбит/сек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(адаптивная)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</a:tr>
              <a:tr h="360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Полоса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Широкополос.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500 кГц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Узкполос.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 кГц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Узкполос.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 кГц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Узкполос.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12,5 кГц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</a:tr>
              <a:tr h="360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Время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автономии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 10 лет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indent="3600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__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36004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10 лет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3-5 лет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</a:tr>
              <a:tr h="1082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Частота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868,8 МГц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(Европа)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915 МГц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(США)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433 МГц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(Азия)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868,8 МГц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(Европа)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915 МГц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(США)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700 / 800 /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900 МГц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169 / 433 / 470 / 780 / 868 / 915 / 923 MГц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</a:tr>
              <a:tr h="360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Безопасность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AES-64 и 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128 бит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__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__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AES-128 / 256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</a:tr>
              <a:tr h="72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Дальность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2,5 км в городе, до 45 км вне города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10 км в городе,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50 км вне города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__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2 км в городе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</a:tr>
              <a:tr h="72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Поддержка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LoRa Alliance, IBM, Cisco, Actility, Semtech…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SigFox</a:t>
                      </a:r>
                      <a:r>
                        <a:rPr lang="ru-RU" sz="1000">
                          <a:effectLst/>
                        </a:rPr>
                        <a:t>, </a:t>
                      </a:r>
                      <a:r>
                        <a:rPr lang="en-US" sz="1000">
                          <a:effectLst/>
                        </a:rPr>
                        <a:t>Samsung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3GPP, Ericson, Nokia, Huawei, Intel…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ru-RU" sz="1000" dirty="0" err="1">
                          <a:effectLst/>
                        </a:rPr>
                        <a:t>biik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Weightless</a:t>
                      </a:r>
                      <a:r>
                        <a:rPr lang="ru-RU" sz="1000" dirty="0">
                          <a:effectLst/>
                        </a:rPr>
                        <a:t> SIG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803" marR="588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89532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7730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 rtl="0">
              <a:spcBef>
                <a:spcPts val="0"/>
              </a:spcBef>
              <a:buNone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" dirty="0">
                <a:latin typeface="Times New Roman" pitchFamily="18" charset="0"/>
                <a:cs typeface="Times New Roman" pitchFamily="18" charset="0"/>
              </a:rPr>
              <a:t>: ammarexpress@gmail.com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Ключевые </a:t>
            </a:r>
            <a:r>
              <a:rPr lang="ru-RU" dirty="0"/>
              <a:t>характеристики основных стандартов </a:t>
            </a:r>
            <a:r>
              <a:rPr lang="en-US" dirty="0"/>
              <a:t>IEEE</a:t>
            </a:r>
            <a:r>
              <a:rPr lang="ru-RU" dirty="0"/>
              <a:t> 802.11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1137"/>
              </p:ext>
            </p:extLst>
          </p:nvPr>
        </p:nvGraphicFramePr>
        <p:xfrm>
          <a:off x="323528" y="1340768"/>
          <a:ext cx="8496944" cy="519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6099"/>
                <a:gridCol w="1236703"/>
                <a:gridCol w="1370305"/>
                <a:gridCol w="1370305"/>
                <a:gridCol w="1753532"/>
              </a:tblGrid>
              <a:tr h="562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Стандарт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IEEE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802.11a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IEEE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802.11b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IEEE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802.11g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IEEE 802.11n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</a:tr>
              <a:tr h="447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Год ратификации </a:t>
                      </a:r>
                      <a:r>
                        <a:rPr lang="en-US" sz="1300">
                          <a:effectLst/>
                        </a:rPr>
                        <a:t>Wi</a:t>
                      </a:r>
                      <a:r>
                        <a:rPr lang="ru-RU" sz="1300">
                          <a:effectLst/>
                        </a:rPr>
                        <a:t>-</a:t>
                      </a:r>
                      <a:r>
                        <a:rPr lang="en-US" sz="1300">
                          <a:effectLst/>
                        </a:rPr>
                        <a:t>Fi</a:t>
                      </a:r>
                      <a:r>
                        <a:rPr lang="ru-RU" sz="1300">
                          <a:effectLst/>
                        </a:rPr>
                        <a:t> альянсом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1999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1999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2003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2009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</a:tr>
              <a:tr h="902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Частотный диапазон, ГГц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5.15-5.25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5.67-5.85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2.4-2.483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2.4-2.483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2.4-2.483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5.15-5.25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5.67-5.85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</a:tr>
              <a:tr h="223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Доступ к радиоканалу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CSMA-CA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CSMA-CA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CSMA-CA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CSMA-CA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/>
                </a:tc>
              </a:tr>
              <a:tr h="447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Количество абонентов на один канал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</a:tr>
              <a:tr h="447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Максимальная скорость обмена данными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54 Мбит/с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11 Мбит/с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54 Мбит/с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600 Мбит/с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</a:tr>
              <a:tr h="447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Обычная скорость передачи данных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23 Мбит/с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4 Мбит/с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20 Мбит/с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120 Мбит/с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</a:tr>
              <a:tr h="223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Ширина канала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20 МГц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22 МГц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20 МГц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40 МГц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</a:tr>
              <a:tr h="902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Метод модуляции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OFDM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BPSK,CCK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OFDM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BPSK, QPSK,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16-QAM,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64-QAM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</a:tr>
              <a:tr h="447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Дальность действия в помещении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10-20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20-100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20-50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10-20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200" marR="162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802210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ru-RU" dirty="0"/>
              <a:t>Диапазон действия нового стандарта беспроводной связи </a:t>
            </a:r>
            <a:r>
              <a:rPr lang="en-US" dirty="0"/>
              <a:t>Wi</a:t>
            </a:r>
            <a:r>
              <a:rPr lang="ru-RU" dirty="0"/>
              <a:t>-</a:t>
            </a:r>
            <a:r>
              <a:rPr lang="en-US" dirty="0"/>
              <a:t>Fi</a:t>
            </a:r>
            <a:r>
              <a:rPr lang="ru-RU" dirty="0"/>
              <a:t> 802.11</a:t>
            </a:r>
            <a:r>
              <a:rPr lang="en-US" dirty="0"/>
              <a:t>ah</a:t>
            </a:r>
            <a:r>
              <a:rPr lang="ru-RU" dirty="0"/>
              <a:t> «</a:t>
            </a:r>
            <a:r>
              <a:rPr lang="en-US" dirty="0" err="1"/>
              <a:t>HaLow</a:t>
            </a:r>
            <a:r>
              <a:rPr lang="ru-RU" dirty="0"/>
              <a:t>» </a:t>
            </a:r>
            <a:endParaRPr lang="en-US" dirty="0"/>
          </a:p>
        </p:txBody>
      </p:sp>
      <p:pic>
        <p:nvPicPr>
          <p:cNvPr id="4" name="Рисунок 3" descr="80211spectrum-diagram-671x36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4568978" cy="2924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2390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2101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Интернет вещей 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idx="1"/>
          </p:nvPr>
        </p:nvSpPr>
        <p:spPr>
          <a:xfrm>
            <a:off x="59375" y="1556792"/>
            <a:ext cx="5508104" cy="47525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-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</a:t>
            </a:r>
            <a:r>
              <a:rPr lang="en-US" sz="20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долгосрочной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перспективе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интернет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вещей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может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рассматриваться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как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напрвление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технологического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социального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развития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общества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</a:p>
          <a:p>
            <a:pPr marL="342900" marR="0" lvl="0" indent="-342900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</a:t>
            </a:r>
            <a:r>
              <a:rPr lang="ru-RU" sz="20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-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среднесрочной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перспективе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с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учетом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необходимости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стандартизации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Интернета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вещей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IoT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представляет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ой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глобальную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инфраструктуру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информационного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общества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http://m.c.lnkd.licdn.com/mpr/mpr/AAEAAQAAAAAAAAQsAAAAJGEzODc5NTk3LTJiOWItNDUxMy04MjRhLTA5NTc1ZTlmOTY1O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44" y="1628800"/>
            <a:ext cx="34397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240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Интернет вещей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Вещи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Физические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виртуальные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объекты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физического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информационного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мира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которые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можно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идентифицировать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интегрировать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информационные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сети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сети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связи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инфокоммуникационные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сети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  <a:endParaRPr lang="ru-RU" sz="2400" b="0" i="0" u="none" strike="noStrike" cap="none" baseline="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ru-RU" sz="2400" b="0" i="0" u="none" strike="noStrike" cap="none" baseline="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4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  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МСЭ-Т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ЕС</a:t>
            </a:r>
            <a:endParaRPr lang="ru-RU" sz="2400" b="0" i="0" u="none" strike="noStrike" cap="none" baseline="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IERC – </a:t>
            </a:r>
            <a:r>
              <a:rPr lang="en-US" sz="24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IoT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European Research Cluster</a:t>
            </a:r>
            <a:endParaRPr lang="en-US" sz="2400" b="0" i="0" u="none" strike="noStrike" cap="none" baseline="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861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Устройство (Device)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idx="1"/>
          </p:nvPr>
        </p:nvSpPr>
        <p:spPr>
          <a:xfrm>
            <a:off x="467544" y="980728"/>
            <a:ext cx="8291264" cy="1080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</a:t>
            </a:r>
            <a:r>
              <a:rPr lang="ru-RU" sz="18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Устройство -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</a:t>
            </a:r>
            <a:r>
              <a:rPr lang="en-US" sz="20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юбая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часть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оборудования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с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возможностью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обеспечения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связи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опциональными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возможностями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выполнению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функций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сенсора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актуатора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передачи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хранения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и/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или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обработки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данных</a:t>
            </a:r>
            <a:r>
              <a:rPr lang="ru-RU" sz="20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lang="en-US" sz="2000" b="0" i="0" u="none" strike="noStrike" cap="none" baseline="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026" name="Picture 2" descr="http://www.ixbt.com/short/images/2015/Dec/1_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4726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410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Идеология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Интернета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вещей</a:t>
            </a:r>
            <a:endParaRPr lang="en-US" sz="2800" b="1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187452" y="1556792"/>
            <a:ext cx="7345361" cy="453603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5208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части Интернета вещей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291264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можно условно выделить две основные составные части это сети датчиков - сенсорные сети и сеть «вещей» (веб вещей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Сенсорные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являются «физической» основой Интернета Вещей, обеспечивающей взаимодействие вида M2M и производящее следующие основные виды нагрузки: сбор данных с датчиков, взаимодействие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актуаторами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передача больших пакетов данных (например, изображения, микропрограммы и т.д.).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Сеть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вещей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составная часть интернета вещей, предоставляющая возможность мониторинга и управления объектами с помощью страниц WWW. Основную роль играет брокер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вещей, позволяющий использовать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как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веб ориентированных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объектов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Webenabledthings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так и для тех вещей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non-Webenabledthings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для которых необходимы соответствующие шлюзы, например, для объектов, функционирующих по протоколам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ZigBee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Bluetooth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Приложения Веба вещей подразделяются по виду выполняемых функций на приложения мониторинга, управления, услуг, а также комбинированные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6613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Пример БСС и системы взаимодействия БСС с сетью общего пользования Интернет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486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1406</TotalTime>
  <Words>796</Words>
  <Application>Microsoft Office PowerPoint</Application>
  <PresentationFormat>Экран (4:3)</PresentationFormat>
  <Paragraphs>243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     Мутханна Аммар  к.т.н., ассистент кафедры СС и ПД Санкт-Петербургский государственный университет телекоммуникаций им. проф. М.А.Бонч-Бруевича</vt:lpstr>
      <vt:lpstr> Ключевые характеристики основных стандартов IEEE 802.11 </vt:lpstr>
      <vt:lpstr> Диапазон действия нового стандарта беспроводной связи Wi-Fi 802.11ah «HaLow» </vt:lpstr>
      <vt:lpstr>Интернет вещей </vt:lpstr>
      <vt:lpstr>Интернет вещей</vt:lpstr>
      <vt:lpstr>Устройство (Device)</vt:lpstr>
      <vt:lpstr>Идеология Интернета вещей</vt:lpstr>
      <vt:lpstr>Составные части Интернета вещей  </vt:lpstr>
      <vt:lpstr>Пример БСС и системы взаимодействия БСС с сетью общего пользования Интернет</vt:lpstr>
      <vt:lpstr>Пример БСС, являющейся частью сети общего пользования Интернет (концепция ИВ)</vt:lpstr>
      <vt:lpstr>Пример многоинтервальной (multihop) целевой (ad hoc) сети и ячеистой топологии </vt:lpstr>
      <vt:lpstr>Традиционные топологии сетеи</vt:lpstr>
      <vt:lpstr>Связь стека ZigBee со стандартом IEEE 802.15.4 </vt:lpstr>
      <vt:lpstr>Сравнительные характеристики технологий Wi-Fi, Bluetooth и ZigBee</vt:lpstr>
      <vt:lpstr>Сравнение технических характеристик сетей дальнего радиуса действия LPWAN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Мутханна Аммар   Кафедра СС и ПД Санкт-Петербургский государственный университет телекоммуникаций им. проф. М.А.Бонч-Бруевича.</dc:title>
  <dc:creator>1</dc:creator>
  <cp:lastModifiedBy>Аммар</cp:lastModifiedBy>
  <cp:revision>27</cp:revision>
  <dcterms:created xsi:type="dcterms:W3CDTF">2017-03-19T15:56:59Z</dcterms:created>
  <dcterms:modified xsi:type="dcterms:W3CDTF">2017-04-24T02:21:37Z</dcterms:modified>
</cp:coreProperties>
</file>